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6" r:id="rId17"/>
    <p:sldId id="315" r:id="rId18"/>
  </p:sldIdLst>
  <p:sldSz cx="9144000" cy="6858000" type="screen4x3"/>
  <p:notesSz cx="666273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102" d="100"/>
          <a:sy n="102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855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340" y="0"/>
            <a:ext cx="2887855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52"/>
            <a:ext cx="2887855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340" y="9428852"/>
            <a:ext cx="2887855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99078-C8A2-4003-AD82-94828D3AEF5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222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855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340" y="0"/>
            <a:ext cx="2887855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428" y="4714426"/>
            <a:ext cx="5329882" cy="446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52"/>
            <a:ext cx="2887855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340" y="9428852"/>
            <a:ext cx="2887855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51CA6C-02E1-4AFE-B88B-26F905B75D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082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GF_BAU_oe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202363"/>
            <a:ext cx="14255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3094038" y="6243638"/>
            <a:ext cx="39592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de-DE" sz="1200" b="1" dirty="0" smtClean="0">
                <a:solidFill>
                  <a:srgbClr val="000000"/>
                </a:solidFill>
                <a:latin typeface="Trebuchet MS" pitchFamily="34" charset="0"/>
              </a:rPr>
              <a:t>BUAK</a:t>
            </a:r>
            <a:endParaRPr lang="de-DE" sz="1200" b="1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 userDrawn="1"/>
        </p:nvSpPr>
        <p:spPr bwMode="gray">
          <a:xfrm>
            <a:off x="1258888" y="3716338"/>
            <a:ext cx="7377112" cy="53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latin typeface="Tahoma" pitchFamily="34" charset="0"/>
            </a:endParaRPr>
          </a:p>
        </p:txBody>
      </p:sp>
      <p:pic>
        <p:nvPicPr>
          <p:cNvPr id="7" name="Picture 13" descr="DSCF0005"/>
          <p:cNvPicPr>
            <a:picLocks noChangeArrowheads="1"/>
          </p:cNvPicPr>
          <p:nvPr userDrawn="1"/>
        </p:nvPicPr>
        <p:blipFill>
          <a:blip r:embed="rId3" cstate="print">
            <a:lum bright="24000" contrast="-36000"/>
          </a:blip>
          <a:srcRect/>
          <a:stretch>
            <a:fillRect/>
          </a:stretch>
        </p:blipFill>
        <p:spPr bwMode="auto">
          <a:xfrm>
            <a:off x="0" y="0"/>
            <a:ext cx="1079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130425"/>
            <a:ext cx="7377112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86200"/>
            <a:ext cx="7377112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11963" y="274638"/>
            <a:ext cx="1849437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00675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402512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258888" y="1600200"/>
            <a:ext cx="3624262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362585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242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3625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025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025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1028" name="Picture 8" descr="GF_BAU_oe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35825" y="6202363"/>
            <a:ext cx="14255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3057525" y="6243638"/>
            <a:ext cx="39592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de-DE" sz="1200" b="1" dirty="0" smtClean="0">
                <a:solidFill>
                  <a:srgbClr val="000000"/>
                </a:solidFill>
                <a:latin typeface="Trebuchet MS" pitchFamily="34" charset="0"/>
              </a:rPr>
              <a:t>BUAK</a:t>
            </a:r>
            <a:endParaRPr lang="de-DE" sz="1200" b="1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gray">
          <a:xfrm>
            <a:off x="1258888" y="1482725"/>
            <a:ext cx="7402512" cy="31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latin typeface="Tahoma" pitchFamily="34" charset="0"/>
            </a:endParaRPr>
          </a:p>
        </p:txBody>
      </p:sp>
      <p:pic>
        <p:nvPicPr>
          <p:cNvPr id="1031" name="Picture 14" descr="DSCF0005"/>
          <p:cNvPicPr>
            <a:picLocks noChangeArrowheads="1"/>
          </p:cNvPicPr>
          <p:nvPr userDrawn="1"/>
        </p:nvPicPr>
        <p:blipFill>
          <a:blip r:embed="rId15" cstate="print">
            <a:lum bright="24000" contrast="-36000"/>
          </a:blip>
          <a:srcRect/>
          <a:stretch>
            <a:fillRect/>
          </a:stretch>
        </p:blipFill>
        <p:spPr bwMode="auto">
          <a:xfrm>
            <a:off x="0" y="0"/>
            <a:ext cx="1079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.bka.gv.at/" TargetMode="External"/><Relationship Id="rId2" Type="http://schemas.openxmlformats.org/officeDocument/2006/relationships/hyperlink" Target="http://www.buak.a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z="4000" dirty="0" smtClean="0"/>
              <a:t>BUAK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l-SI" sz="2400" dirty="0" smtClean="0"/>
              <a:t>Naloge in cilji</a:t>
            </a:r>
            <a:endParaRPr lang="de-DE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Odpravnine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Odpravnine po novem </a:t>
            </a:r>
            <a:r>
              <a:rPr lang="de-AT" dirty="0" smtClean="0"/>
              <a:t>(BMSVG)</a:t>
            </a:r>
          </a:p>
          <a:p>
            <a:pPr lvl="1"/>
            <a:r>
              <a:rPr lang="sl-SI" dirty="0" smtClean="0"/>
              <a:t>Pogoji za pravico do odpravnine</a:t>
            </a:r>
            <a:endParaRPr lang="de-AT" dirty="0" smtClean="0"/>
          </a:p>
          <a:p>
            <a:pPr lvl="2"/>
            <a:r>
              <a:rPr lang="sl-SI" dirty="0" smtClean="0"/>
              <a:t>Najmanj 3 leta vplačevanja</a:t>
            </a:r>
            <a:endParaRPr lang="de-AT" dirty="0" smtClean="0"/>
          </a:p>
          <a:p>
            <a:pPr lvl="2"/>
            <a:r>
              <a:rPr lang="sl-SI" dirty="0" smtClean="0"/>
              <a:t>Prenehanje delovnega razmerja</a:t>
            </a:r>
            <a:endParaRPr lang="de-AT" dirty="0" smtClean="0"/>
          </a:p>
          <a:p>
            <a:pPr lvl="3"/>
            <a:r>
              <a:rPr lang="de-AT" dirty="0" smtClean="0"/>
              <a:t>(</a:t>
            </a:r>
            <a:r>
              <a:rPr lang="sl-SI" dirty="0" smtClean="0"/>
              <a:t>razen v primerih odpovedi s strani delodajalca</a:t>
            </a:r>
            <a:r>
              <a:rPr lang="de-AT" dirty="0" smtClean="0"/>
              <a:t>, </a:t>
            </a:r>
            <a:r>
              <a:rPr lang="sl-SI" dirty="0" smtClean="0"/>
              <a:t>neutemeljenega predčasnega izstopa</a:t>
            </a:r>
            <a:r>
              <a:rPr lang="de-AT" dirty="0" smtClean="0"/>
              <a:t>, </a:t>
            </a:r>
            <a:r>
              <a:rPr lang="sl-SI" dirty="0" smtClean="0"/>
              <a:t>odpovedi delovnega razmerja po lastni krivdi ali v primeru soglasne prekinitve delovnega razmerja</a:t>
            </a:r>
            <a:r>
              <a:rPr lang="de-AT" dirty="0" smtClean="0"/>
              <a:t>);</a:t>
            </a:r>
          </a:p>
          <a:p>
            <a:pPr lvl="3"/>
            <a:r>
              <a:rPr lang="sl-SI" dirty="0" smtClean="0"/>
              <a:t>v vsakem primeru pa ob nastopu pokojnine</a:t>
            </a:r>
            <a:r>
              <a:rPr lang="de-AT" dirty="0" smtClean="0"/>
              <a:t>.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Nadomestilo v času slabega vremena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primeru izpada dela zaradi slabega vremena plača podjetje gradbenemu delavcu nadomestilo v času slabega vremena, ki znaša 60% plače</a:t>
            </a:r>
            <a:r>
              <a:rPr lang="de-AT" dirty="0" smtClean="0"/>
              <a:t>.</a:t>
            </a:r>
          </a:p>
          <a:p>
            <a:r>
              <a:rPr lang="sl-SI" dirty="0" smtClean="0"/>
              <a:t>Podjetje lahko po izplačilu nadomestila vloži zahtevek za povračilo zneska, vplačanega v sklad BUAK</a:t>
            </a:r>
            <a:r>
              <a:rPr lang="de-AT" dirty="0" smtClean="0"/>
              <a:t> (</a:t>
            </a:r>
            <a:r>
              <a:rPr lang="sl-SI" dirty="0" smtClean="0"/>
              <a:t>+ dodatni pavšalni znesek v višini </a:t>
            </a:r>
            <a:r>
              <a:rPr lang="de-AT" dirty="0" smtClean="0"/>
              <a:t>30% </a:t>
            </a:r>
            <a:r>
              <a:rPr lang="sl-SI" dirty="0" smtClean="0"/>
              <a:t>za spremljevalne stroške ob izplačilu plač</a:t>
            </a:r>
            <a:r>
              <a:rPr lang="de-AT" dirty="0" smtClean="0"/>
              <a:t>).</a:t>
            </a:r>
          </a:p>
          <a:p>
            <a:r>
              <a:rPr lang="de-AT" dirty="0" smtClean="0"/>
              <a:t>BUAK </a:t>
            </a:r>
            <a:r>
              <a:rPr lang="sl-SI" dirty="0" smtClean="0"/>
              <a:t>o povračilu in nakazilu zneskov posameznim podjetjem odloči na podlagi preveritve vremenskega stanja oz. na podlagi podatkov Osrednje ustanove za meteorologijo in geodinamiko</a:t>
            </a:r>
            <a:r>
              <a:rPr lang="de-AT" dirty="0" smtClean="0"/>
              <a:t> (ZAMG).</a:t>
            </a: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Nadomestilo v času slabega vremena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zimskem času je pravica do nadomestila omejena na največ </a:t>
            </a:r>
            <a:r>
              <a:rPr lang="de-AT" dirty="0" smtClean="0"/>
              <a:t>192 </a:t>
            </a:r>
            <a:r>
              <a:rPr lang="sl-SI" dirty="0" smtClean="0"/>
              <a:t>ur</a:t>
            </a:r>
            <a:r>
              <a:rPr lang="de-AT" dirty="0" smtClean="0"/>
              <a:t>, </a:t>
            </a:r>
            <a:r>
              <a:rPr lang="sl-SI" dirty="0" smtClean="0"/>
              <a:t>v letnem času pa na največ </a:t>
            </a:r>
            <a:r>
              <a:rPr lang="de-AT" dirty="0" smtClean="0"/>
              <a:t>96 </a:t>
            </a:r>
            <a:r>
              <a:rPr lang="sl-SI" dirty="0" smtClean="0"/>
              <a:t>ur slabega vremena</a:t>
            </a:r>
            <a:r>
              <a:rPr lang="de-AT" dirty="0" smtClean="0"/>
              <a:t>.</a:t>
            </a:r>
          </a:p>
          <a:p>
            <a:r>
              <a:rPr lang="sl-SI" dirty="0" smtClean="0"/>
              <a:t>Financiranje se vrši s pomočjo prispevkov delojemalcev in delodajalcev</a:t>
            </a:r>
            <a:r>
              <a:rPr lang="de-AT" dirty="0" smtClean="0"/>
              <a:t> (1,4% </a:t>
            </a:r>
            <a:r>
              <a:rPr lang="sl-SI" dirty="0" smtClean="0"/>
              <a:t>delovnega zaslužka</a:t>
            </a:r>
            <a:r>
              <a:rPr lang="de-AT" dirty="0" smtClean="0"/>
              <a:t>, </a:t>
            </a:r>
            <a:r>
              <a:rPr lang="sl-SI" dirty="0" smtClean="0"/>
              <a:t>od tega delodajalec in delojemalec krijeta </a:t>
            </a:r>
            <a:r>
              <a:rPr lang="de-AT" dirty="0" smtClean="0"/>
              <a:t>0,7%).</a:t>
            </a:r>
            <a:endParaRPr lang="de-AT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Nadomestilo v času zimskih počitnic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Cilj</a:t>
            </a:r>
            <a:endParaRPr lang="de-AT" dirty="0" smtClean="0"/>
          </a:p>
          <a:p>
            <a:pPr lvl="1"/>
            <a:r>
              <a:rPr lang="sl-SI" dirty="0" smtClean="0"/>
              <a:t>Določbe glede odpovedi delovnega razmerja za gradbene delavce so zelo fleksibilne</a:t>
            </a:r>
            <a:r>
              <a:rPr lang="de-AT" dirty="0" smtClean="0"/>
              <a:t> (</a:t>
            </a:r>
            <a:r>
              <a:rPr lang="sl-SI" dirty="0" smtClean="0"/>
              <a:t>ob koncu tedna do 5. delovnega leta</a:t>
            </a:r>
            <a:r>
              <a:rPr lang="de-AT" dirty="0" smtClean="0"/>
              <a:t>r; </a:t>
            </a:r>
            <a:r>
              <a:rPr lang="de-AT" dirty="0" err="1" smtClean="0"/>
              <a:t>max</a:t>
            </a:r>
            <a:r>
              <a:rPr lang="de-AT" dirty="0" smtClean="0"/>
              <a:t> 3 </a:t>
            </a:r>
            <a:r>
              <a:rPr lang="sl-SI" dirty="0" smtClean="0"/>
              <a:t>tedni odpovednega roka za delovna razmerja daljša od 15 let)</a:t>
            </a:r>
            <a:r>
              <a:rPr lang="de-AT" dirty="0" smtClean="0"/>
              <a:t>.</a:t>
            </a:r>
          </a:p>
          <a:p>
            <a:pPr lvl="1"/>
            <a:r>
              <a:rPr lang="sl-SI" dirty="0" smtClean="0"/>
              <a:t>Obveznost nadaljnjega plačevanja nadomestila za naslednje praznike</a:t>
            </a:r>
            <a:r>
              <a:rPr lang="de-AT" dirty="0" smtClean="0"/>
              <a:t>: 24., 25., 26., 31. </a:t>
            </a:r>
            <a:r>
              <a:rPr lang="sl-SI" dirty="0" smtClean="0"/>
              <a:t>december</a:t>
            </a:r>
            <a:r>
              <a:rPr lang="de-AT" dirty="0" smtClean="0"/>
              <a:t>, 1. </a:t>
            </a:r>
            <a:r>
              <a:rPr lang="sl-SI" dirty="0" smtClean="0"/>
              <a:t>in </a:t>
            </a:r>
            <a:r>
              <a:rPr lang="de-AT" dirty="0" smtClean="0"/>
              <a:t>6. </a:t>
            </a:r>
            <a:r>
              <a:rPr lang="sl-SI" dirty="0" smtClean="0"/>
              <a:t>januar</a:t>
            </a:r>
            <a:r>
              <a:rPr lang="de-AT" dirty="0" smtClean="0"/>
              <a:t>.</a:t>
            </a:r>
          </a:p>
          <a:p>
            <a:pPr lvl="1"/>
            <a:r>
              <a:rPr lang="sl-SI" dirty="0" smtClean="0"/>
              <a:t>Določila v zvezi z nadomestilom v času zimskih počitnic naj bi prispevala k neatraktivnosti prenehanja delovnega razmerja pred božičnimi prazniki, izključno na podlagi finančnih razlogov</a:t>
            </a:r>
            <a:r>
              <a:rPr lang="de-AT" dirty="0" smtClean="0"/>
              <a:t>.</a:t>
            </a:r>
          </a:p>
          <a:p>
            <a:r>
              <a:rPr lang="sl-SI" dirty="0" smtClean="0"/>
              <a:t>Pravica delojemalca do nadomestila oz. nadaljnjega izplačevanja nadomestil v času </a:t>
            </a:r>
            <a:r>
              <a:rPr lang="de-AT" dirty="0" smtClean="0"/>
              <a:t>„</a:t>
            </a:r>
            <a:r>
              <a:rPr lang="sl-SI" dirty="0" smtClean="0"/>
              <a:t>zimskih počitnic, v primeru ko zaposlitev ni prekinjena</a:t>
            </a:r>
            <a:r>
              <a:rPr lang="de-AT" dirty="0" smtClean="0"/>
              <a:t>.</a:t>
            </a:r>
            <a:endParaRPr lang="de-AT" dirty="0"/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Nadomestilo v času zimskih počitnic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Pravica delojemalca </a:t>
            </a:r>
            <a:r>
              <a:rPr lang="sl-SI" dirty="0"/>
              <a:t>do </a:t>
            </a:r>
            <a:r>
              <a:rPr lang="sl-SI" dirty="0" smtClean="0"/>
              <a:t>nadomestila za </a:t>
            </a:r>
            <a:r>
              <a:rPr lang="sl-SI" dirty="0"/>
              <a:t>primer ko v času zimskih počitnic ni dela, </a:t>
            </a:r>
            <a:r>
              <a:rPr lang="sl-SI" dirty="0" smtClean="0"/>
              <a:t>če zaposlitev traja vsaj 14 tednov</a:t>
            </a:r>
            <a:r>
              <a:rPr lang="de-AT" dirty="0" smtClean="0"/>
              <a:t>.</a:t>
            </a:r>
          </a:p>
          <a:p>
            <a:r>
              <a:rPr lang="sl-SI" dirty="0" smtClean="0"/>
              <a:t>Financiranje v obliki dodatka</a:t>
            </a:r>
            <a:endParaRPr lang="de-AT" dirty="0" smtClean="0"/>
          </a:p>
          <a:p>
            <a:pPr lvl="1"/>
            <a:r>
              <a:rPr lang="sl-SI" dirty="0" smtClean="0"/>
              <a:t>v času od aprila do novembra</a:t>
            </a:r>
            <a:endParaRPr lang="de-AT" dirty="0" smtClean="0"/>
          </a:p>
          <a:p>
            <a:pPr lvl="1"/>
            <a:r>
              <a:rPr lang="sl-SI" dirty="0" smtClean="0"/>
              <a:t>višina</a:t>
            </a:r>
            <a:r>
              <a:rPr lang="de-AT" dirty="0" smtClean="0"/>
              <a:t>: </a:t>
            </a:r>
            <a:r>
              <a:rPr lang="sl-SI" dirty="0" smtClean="0"/>
              <a:t>urna postavka </a:t>
            </a:r>
            <a:r>
              <a:rPr lang="de-AT" dirty="0" smtClean="0"/>
              <a:t>x 1,44 </a:t>
            </a:r>
            <a:r>
              <a:rPr lang="sl-SI" dirty="0" smtClean="0"/>
              <a:t>/teden</a:t>
            </a:r>
            <a:endParaRPr lang="de-AT" dirty="0" smtClean="0"/>
          </a:p>
          <a:p>
            <a:pPr lvl="1"/>
            <a:r>
              <a:rPr lang="sl-SI" dirty="0" smtClean="0"/>
              <a:t>krije delodajalec sam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Podatkovna baza gradbišč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Ukrep za preprečevanje socialnih goljufij</a:t>
            </a:r>
            <a:r>
              <a:rPr lang="de-AT" dirty="0" smtClean="0"/>
              <a:t>.</a:t>
            </a:r>
          </a:p>
          <a:p>
            <a:r>
              <a:rPr lang="sl-SI" dirty="0" smtClean="0"/>
              <a:t>Pregled nad odpiranjem novih gradbišč s pomočjo skupne spletne platforme v sodelovanju </a:t>
            </a:r>
            <a:r>
              <a:rPr lang="sl-SI" dirty="0"/>
              <a:t> </a:t>
            </a:r>
            <a:r>
              <a:rPr lang="de-AT" dirty="0" smtClean="0"/>
              <a:t>BUAK </a:t>
            </a:r>
            <a:r>
              <a:rPr lang="sl-SI" dirty="0" smtClean="0"/>
              <a:t>in Inšpektorata za delo</a:t>
            </a:r>
            <a:r>
              <a:rPr lang="de-AT" dirty="0" smtClean="0"/>
              <a:t>.</a:t>
            </a:r>
          </a:p>
          <a:p>
            <a:r>
              <a:rPr lang="sl-SI" dirty="0" smtClean="0"/>
              <a:t>Možnost vpogleda za nosilce zdravstvenega zavarovanja in finančno policijo</a:t>
            </a:r>
            <a:r>
              <a:rPr lang="de-AT" dirty="0" smtClean="0"/>
              <a:t>.</a:t>
            </a:r>
          </a:p>
          <a:p>
            <a:endParaRPr lang="de-AT" dirty="0"/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Dodatne informacije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BUAK (</a:t>
            </a:r>
            <a:r>
              <a:rPr lang="sl-SI" dirty="0" smtClean="0"/>
              <a:t>v nemškem jeziku</a:t>
            </a:r>
            <a:r>
              <a:rPr lang="de-AT" dirty="0" smtClean="0"/>
              <a:t>, </a:t>
            </a:r>
            <a:r>
              <a:rPr lang="sl-SI" dirty="0" smtClean="0"/>
              <a:t>deloma tudi v drugih jezikih</a:t>
            </a:r>
            <a:r>
              <a:rPr lang="de-AT" dirty="0" smtClean="0"/>
              <a:t>, </a:t>
            </a:r>
            <a:r>
              <a:rPr lang="sl-SI" dirty="0" smtClean="0"/>
              <a:t>razen v slovenskem jeziku</a:t>
            </a:r>
            <a:r>
              <a:rPr lang="de-AT" dirty="0" smtClean="0"/>
              <a:t>)</a:t>
            </a:r>
            <a:br>
              <a:rPr lang="de-AT" dirty="0" smtClean="0"/>
            </a:br>
            <a:r>
              <a:rPr lang="de-AT" dirty="0" smtClean="0">
                <a:hlinkClick r:id="rId2"/>
              </a:rPr>
              <a:t>www.buak.at</a:t>
            </a:r>
            <a:endParaRPr lang="de-AT" dirty="0" smtClean="0"/>
          </a:p>
          <a:p>
            <a:r>
              <a:rPr lang="sl-SI" dirty="0" smtClean="0"/>
              <a:t>besedila zakonov</a:t>
            </a:r>
            <a:r>
              <a:rPr lang="de-AT" dirty="0" smtClean="0"/>
              <a:t>(</a:t>
            </a:r>
            <a:r>
              <a:rPr lang="sl-SI" dirty="0" smtClean="0"/>
              <a:t>samo v nemškem jeziku</a:t>
            </a:r>
            <a:r>
              <a:rPr lang="de-AT" dirty="0" smtClean="0"/>
              <a:t>)</a:t>
            </a:r>
            <a:br>
              <a:rPr lang="de-AT" dirty="0" smtClean="0"/>
            </a:br>
            <a:r>
              <a:rPr lang="de-AT" dirty="0" smtClean="0">
                <a:hlinkClick r:id="rId3"/>
              </a:rPr>
              <a:t>www.ris.bka.gv.at</a:t>
            </a:r>
            <a:endParaRPr lang="de-AT" dirty="0" smtClean="0"/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Hvala za vašo</a:t>
            </a:r>
            <a:br>
              <a:rPr lang="sl-SI" dirty="0" smtClean="0"/>
            </a:br>
            <a:r>
              <a:rPr lang="sl-SI" dirty="0" smtClean="0"/>
              <a:t>pozornost</a:t>
            </a:r>
            <a:r>
              <a:rPr lang="de-AT" dirty="0" smtClean="0"/>
              <a:t>!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04856" cy="1224136"/>
          </a:xfrm>
        </p:spPr>
        <p:txBody>
          <a:bodyPr/>
          <a:lstStyle/>
          <a:p>
            <a:r>
              <a:rPr lang="sl-SI" sz="2800" dirty="0" smtClean="0"/>
              <a:t>Sklad </a:t>
            </a:r>
            <a:r>
              <a:rPr lang="fr-BE" sz="2800" dirty="0" smtClean="0"/>
              <a:t>za </a:t>
            </a:r>
            <a:r>
              <a:rPr lang="fr-BE" sz="2800" dirty="0"/>
              <a:t>plačilo nadomestil med letnim dopustom in </a:t>
            </a:r>
            <a:r>
              <a:rPr lang="fr-BE" sz="2800" dirty="0" smtClean="0"/>
              <a:t>odpravnin </a:t>
            </a:r>
            <a:r>
              <a:rPr lang="fr-BE" sz="2800" dirty="0"/>
              <a:t>gradbenim delavcem 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8888" y="1412776"/>
            <a:ext cx="7885112" cy="4713387"/>
          </a:xfrm>
        </p:spPr>
        <p:txBody>
          <a:bodyPr/>
          <a:lstStyle/>
          <a:p>
            <a:r>
              <a:rPr lang="sl-SI" sz="1800" dirty="0" smtClean="0"/>
              <a:t>Ustanovitev</a:t>
            </a:r>
            <a:r>
              <a:rPr lang="de-AT" sz="1800" dirty="0" smtClean="0"/>
              <a:t>: </a:t>
            </a:r>
            <a:r>
              <a:rPr lang="sl-SI" sz="1800" dirty="0"/>
              <a:t>1946 na podlagi Zveznega zakona o dopustih in odpravninah gradbenih delavcev</a:t>
            </a:r>
            <a:endParaRPr lang="de-AT" sz="1800" dirty="0" smtClean="0"/>
          </a:p>
          <a:p>
            <a:r>
              <a:rPr lang="sl-SI" sz="1800" dirty="0"/>
              <a:t>Organizacijska </a:t>
            </a:r>
            <a:r>
              <a:rPr lang="sl-SI" sz="1800" dirty="0" smtClean="0"/>
              <a:t>oblika: </a:t>
            </a:r>
            <a:r>
              <a:rPr lang="sl-SI" sz="1800" dirty="0"/>
              <a:t>organizacija javnega prava</a:t>
            </a:r>
            <a:endParaRPr lang="sl-SI" sz="1800" dirty="0" smtClean="0"/>
          </a:p>
          <a:p>
            <a:r>
              <a:rPr lang="sl-SI" sz="1800" dirty="0"/>
              <a:t>Zakonske </a:t>
            </a:r>
            <a:r>
              <a:rPr lang="sl-SI" sz="1800" dirty="0" smtClean="0"/>
              <a:t>podlage</a:t>
            </a:r>
            <a:endParaRPr lang="de-AT" sz="1800" dirty="0" smtClean="0"/>
          </a:p>
          <a:p>
            <a:pPr lvl="1"/>
            <a:r>
              <a:rPr lang="sl-SI" sz="1600" dirty="0" smtClean="0"/>
              <a:t>Zakon </a:t>
            </a:r>
            <a:r>
              <a:rPr lang="sl-SI" sz="1600" dirty="0"/>
              <a:t>o dopustih in odpravninah gradbenih delavcev (BUAG</a:t>
            </a:r>
            <a:r>
              <a:rPr lang="de-AT" sz="1600" dirty="0" smtClean="0"/>
              <a:t>)</a:t>
            </a:r>
          </a:p>
          <a:p>
            <a:pPr lvl="1"/>
            <a:r>
              <a:rPr lang="sl-SI" sz="1600" dirty="0"/>
              <a:t>Zakon o nadomestilih gradbenim delavcem v času slabega vremena (</a:t>
            </a:r>
            <a:r>
              <a:rPr lang="sl-SI" sz="1600" dirty="0" err="1"/>
              <a:t>BSchEG</a:t>
            </a:r>
            <a:r>
              <a:rPr lang="de-AT" sz="1600" dirty="0" smtClean="0"/>
              <a:t>)</a:t>
            </a:r>
          </a:p>
          <a:p>
            <a:r>
              <a:rPr lang="sl-SI" sz="1800" dirty="0"/>
              <a:t>Upravljanje</a:t>
            </a:r>
            <a:r>
              <a:rPr lang="de-AT" sz="1800" dirty="0" smtClean="0"/>
              <a:t>: </a:t>
            </a:r>
            <a:r>
              <a:rPr lang="sl-SI" sz="1800" dirty="0"/>
              <a:t>socialni partnerji gradbenega sektorja (paritetna zasedba upravnih organov </a:t>
            </a:r>
            <a:r>
              <a:rPr lang="sl-SI" sz="1800" dirty="0" smtClean="0"/>
              <a:t>- predstavniki </a:t>
            </a:r>
            <a:r>
              <a:rPr lang="sl-SI" sz="1800" dirty="0"/>
              <a:t>delodajalcev in delojemalcev</a:t>
            </a:r>
            <a:r>
              <a:rPr lang="de-AT" sz="1800" dirty="0" smtClean="0"/>
              <a:t>)</a:t>
            </a:r>
          </a:p>
          <a:p>
            <a:r>
              <a:rPr lang="sl-SI" sz="1800" dirty="0"/>
              <a:t>Naloge</a:t>
            </a:r>
            <a:r>
              <a:rPr lang="de-AT" sz="1800" dirty="0" smtClean="0"/>
              <a:t>: </a:t>
            </a:r>
            <a:r>
              <a:rPr lang="sl-SI" sz="1800" dirty="0"/>
              <a:t>dopust (od leta 1946), odpravnine (od leta 1987), nadomestila v času zimskih počitnic (od leta 1996), nadomestila v času slabega vremena (od leta 1954/1996</a:t>
            </a:r>
            <a:r>
              <a:rPr lang="de-AT" sz="1800" dirty="0" smtClean="0"/>
              <a:t>)</a:t>
            </a:r>
          </a:p>
          <a:p>
            <a:r>
              <a:rPr lang="sl-SI" sz="1800" dirty="0"/>
              <a:t>Nadzorni organ</a:t>
            </a:r>
            <a:r>
              <a:rPr lang="de-AT" sz="1800" dirty="0" smtClean="0"/>
              <a:t>: </a:t>
            </a:r>
            <a:r>
              <a:rPr lang="sl-SI" sz="1800" dirty="0"/>
              <a:t>Zvezno ministrstvo za delo, socialne zadeve in varstvo potrošnikov Republike Avstrije</a:t>
            </a:r>
            <a:endParaRPr lang="de-AT" sz="1800" dirty="0" smtClean="0"/>
          </a:p>
          <a:p>
            <a:pPr lvl="0"/>
            <a:r>
              <a:rPr lang="sl-SI" sz="1800" dirty="0"/>
              <a:t>pribl. 200 zaposlenih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402512" cy="1066130"/>
          </a:xfrm>
        </p:spPr>
        <p:txBody>
          <a:bodyPr/>
          <a:lstStyle/>
          <a:p>
            <a:r>
              <a:rPr lang="sl-SI" sz="2800" dirty="0"/>
              <a:t>Sklad </a:t>
            </a:r>
            <a:r>
              <a:rPr lang="fr-BE" sz="2800" dirty="0"/>
              <a:t>za plačilo nadomestil med letnim dopustom in </a:t>
            </a:r>
            <a:r>
              <a:rPr lang="fr-BE" sz="2800" dirty="0" smtClean="0"/>
              <a:t>odpravnin </a:t>
            </a:r>
            <a:r>
              <a:rPr lang="fr-BE" sz="2800" dirty="0"/>
              <a:t>gradbenim </a:t>
            </a:r>
            <a:r>
              <a:rPr lang="fr-BE" sz="2800" dirty="0" smtClean="0"/>
              <a:t>delavcem</a:t>
            </a: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(leto 2012!)</a:t>
            </a:r>
            <a:r>
              <a:rPr lang="fr-BE" sz="2800" dirty="0" smtClean="0"/>
              <a:t> 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8888" y="1844824"/>
            <a:ext cx="7402512" cy="4281339"/>
          </a:xfrm>
        </p:spPr>
        <p:txBody>
          <a:bodyPr/>
          <a:lstStyle/>
          <a:p>
            <a:r>
              <a:rPr lang="sl-SI" b="1" dirty="0"/>
              <a:t>Prejemniki izplačil</a:t>
            </a:r>
            <a:endParaRPr lang="sl-SI" dirty="0"/>
          </a:p>
          <a:p>
            <a:pPr lvl="1"/>
            <a:r>
              <a:rPr lang="sl-SI" dirty="0"/>
              <a:t>pribl. 110.000 gradbenih </a:t>
            </a:r>
            <a:r>
              <a:rPr lang="sl-SI" dirty="0" smtClean="0"/>
              <a:t>delavcev</a:t>
            </a:r>
            <a:endParaRPr lang="de-AT" dirty="0" smtClean="0"/>
          </a:p>
          <a:p>
            <a:pPr lvl="1"/>
            <a:r>
              <a:rPr lang="sl-SI" dirty="0"/>
              <a:t>v pribl. 8.000 gradbenih </a:t>
            </a:r>
            <a:r>
              <a:rPr lang="sl-SI" dirty="0" smtClean="0"/>
              <a:t>podjetjih</a:t>
            </a:r>
            <a:endParaRPr lang="de-AT" dirty="0" smtClean="0"/>
          </a:p>
          <a:p>
            <a:r>
              <a:rPr lang="sl-SI" b="1" dirty="0"/>
              <a:t>Volumen </a:t>
            </a:r>
            <a:r>
              <a:rPr lang="sl-SI" b="1" dirty="0" smtClean="0"/>
              <a:t>izplačil</a:t>
            </a:r>
            <a:endParaRPr lang="de-AT" dirty="0" smtClean="0"/>
          </a:p>
          <a:p>
            <a:pPr lvl="1"/>
            <a:r>
              <a:rPr lang="sl-SI" dirty="0"/>
              <a:t>pribl. 678 mio € za področje nadomestil za dopust</a:t>
            </a:r>
          </a:p>
          <a:p>
            <a:pPr lvl="1"/>
            <a:r>
              <a:rPr lang="sl-SI" dirty="0"/>
              <a:t>pribl. 81 mio € za področje odpravnin</a:t>
            </a:r>
          </a:p>
          <a:p>
            <a:pPr lvl="1"/>
            <a:r>
              <a:rPr lang="sl-SI" dirty="0"/>
              <a:t>pribl. 23 mio € za področje nadomestil v času zimskih počitnic</a:t>
            </a:r>
          </a:p>
          <a:p>
            <a:pPr lvl="1"/>
            <a:r>
              <a:rPr lang="sl-SI" dirty="0"/>
              <a:t>pribl. 40 mio € za področje nadomestil v času slabega vremena</a:t>
            </a:r>
          </a:p>
          <a:p>
            <a:pPr lvl="1"/>
            <a:endParaRPr lang="de-AT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Področje veljave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Določbe </a:t>
            </a:r>
            <a:r>
              <a:rPr lang="de-AT" dirty="0" smtClean="0"/>
              <a:t>BUAG</a:t>
            </a:r>
            <a:r>
              <a:rPr lang="sl-SI" dirty="0" smtClean="0"/>
              <a:t> veljajo za delavce v</a:t>
            </a:r>
            <a:endParaRPr lang="de-AT" dirty="0" smtClean="0"/>
          </a:p>
          <a:p>
            <a:pPr lvl="1"/>
            <a:r>
              <a:rPr lang="sl-SI" dirty="0"/>
              <a:t>gradbeno obrtnem sektorju („gradbeni mojstri“)</a:t>
            </a:r>
          </a:p>
          <a:p>
            <a:pPr lvl="1"/>
            <a:r>
              <a:rPr lang="sl-SI" dirty="0"/>
              <a:t>gradbeni industriji</a:t>
            </a:r>
          </a:p>
          <a:p>
            <a:pPr lvl="1"/>
            <a:r>
              <a:rPr lang="sl-SI" dirty="0"/>
              <a:t>pomožnih in stranskih gradbenih dejavnostih</a:t>
            </a:r>
          </a:p>
          <a:p>
            <a:pPr lvl="1"/>
            <a:r>
              <a:rPr lang="sl-SI" dirty="0"/>
              <a:t>kamnoseke, tesarje, krovce, </a:t>
            </a:r>
            <a:r>
              <a:rPr lang="sl-SI" dirty="0" err="1"/>
              <a:t>tlakarje</a:t>
            </a:r>
            <a:r>
              <a:rPr lang="sl-SI" dirty="0"/>
              <a:t>, lončarje, polagalce ploščic;</a:t>
            </a:r>
          </a:p>
          <a:p>
            <a:pPr lvl="1"/>
            <a:r>
              <a:rPr lang="sl-SI" dirty="0"/>
              <a:t>ne pa tudi za: električne, plinske in sanitarne inštalaterje .</a:t>
            </a:r>
          </a:p>
          <a:p>
            <a:pPr lvl="1"/>
            <a:r>
              <a:rPr lang="sl-SI" dirty="0"/>
              <a:t>najete delavce (v primeru najemanja delovne sile v panogah, ki spadajo v pravni okvir „BUAG</a:t>
            </a:r>
            <a:r>
              <a:rPr lang="sl-SI" dirty="0" smtClean="0"/>
              <a:t>“)</a:t>
            </a:r>
          </a:p>
          <a:p>
            <a:pPr lvl="1"/>
            <a:r>
              <a:rPr lang="sl-SI" dirty="0" smtClean="0"/>
              <a:t>napotene </a:t>
            </a:r>
            <a:r>
              <a:rPr lang="sl-SI" dirty="0"/>
              <a:t>delavce (v primeru opravljanja gradbene </a:t>
            </a:r>
            <a:r>
              <a:rPr lang="sl-SI" dirty="0" smtClean="0"/>
              <a:t>dejavnosti</a:t>
            </a:r>
            <a:r>
              <a:rPr lang="de-AT" dirty="0" smtClean="0"/>
              <a:t>)</a:t>
            </a:r>
          </a:p>
          <a:p>
            <a:r>
              <a:rPr lang="sl-SI" dirty="0"/>
              <a:t>Nameščenci ne spadajo v pravni okvir </a:t>
            </a:r>
            <a:r>
              <a:rPr lang="sl-SI" dirty="0" smtClean="0"/>
              <a:t>BUAG</a:t>
            </a:r>
            <a:r>
              <a:rPr lang="de-AT" dirty="0" smtClean="0"/>
              <a:t>.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Dopust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Ideja, cilj</a:t>
            </a:r>
            <a:r>
              <a:rPr lang="de-AT" dirty="0" smtClean="0"/>
              <a:t>: </a:t>
            </a:r>
            <a:r>
              <a:rPr lang="sl-SI" dirty="0" smtClean="0"/>
              <a:t>delojemalci v gradbenih podjetjih naj bi kljub prekinitvam delovnih razmerij </a:t>
            </a:r>
            <a:r>
              <a:rPr lang="de-AT" dirty="0" smtClean="0"/>
              <a:t>(</a:t>
            </a:r>
            <a:r>
              <a:rPr lang="sl-SI" dirty="0" smtClean="0"/>
              <a:t>predvsem v zimskih mesecih</a:t>
            </a:r>
            <a:r>
              <a:rPr lang="de-AT" dirty="0" smtClean="0"/>
              <a:t>) </a:t>
            </a:r>
            <a:r>
              <a:rPr lang="sl-SI" dirty="0" smtClean="0"/>
              <a:t>in menjavam delodajalca pridobili pravico do letnega dopusta</a:t>
            </a:r>
            <a:r>
              <a:rPr lang="de-AT" dirty="0" smtClean="0"/>
              <a:t>.</a:t>
            </a:r>
          </a:p>
          <a:p>
            <a:r>
              <a:rPr lang="sl-SI" dirty="0" smtClean="0"/>
              <a:t>Delojemalci pridobijo pravico do letnega dopusta z zbiranjem pripravniških dob v enem ali več podjetjih</a:t>
            </a:r>
            <a:r>
              <a:rPr lang="de-AT" dirty="0" smtClean="0"/>
              <a:t>, </a:t>
            </a:r>
            <a:r>
              <a:rPr lang="sl-SI" dirty="0" smtClean="0"/>
              <a:t>ki se vsa uvrščajo v področje veljave BUAG.</a:t>
            </a:r>
            <a:endParaRPr lang="de-AT" dirty="0" smtClean="0"/>
          </a:p>
          <a:p>
            <a:r>
              <a:rPr lang="sl-SI" dirty="0"/>
              <a:t>Podjetje plača </a:t>
            </a:r>
            <a:r>
              <a:rPr lang="sl-SI" dirty="0" smtClean="0"/>
              <a:t>v sklad BUAK </a:t>
            </a:r>
            <a:r>
              <a:rPr lang="sl-SI" dirty="0"/>
              <a:t>dodatek za </a:t>
            </a:r>
            <a:r>
              <a:rPr lang="sl-SI" dirty="0" smtClean="0"/>
              <a:t>dopust, za vsakega delojemalca in za vsak pripravniški dan</a:t>
            </a:r>
            <a:r>
              <a:rPr lang="de-AT" dirty="0" smtClean="0"/>
              <a:t>.</a:t>
            </a:r>
          </a:p>
          <a:p>
            <a:r>
              <a:rPr lang="sl-SI" dirty="0" smtClean="0"/>
              <a:t>Dnevni dodatek, ki ga mora plačati delodajalec za posamezni delovni dan</a:t>
            </a:r>
            <a:r>
              <a:rPr lang="de-AT" dirty="0" smtClean="0"/>
              <a:t>, </a:t>
            </a:r>
            <a:r>
              <a:rPr lang="sl-SI" dirty="0" smtClean="0"/>
              <a:t>se izračuna na podlagi urne postavke, določene v kolektivni pogodbi</a:t>
            </a:r>
            <a:r>
              <a:rPr lang="de-AT" dirty="0" smtClean="0"/>
              <a:t>: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urna postavka </a:t>
            </a:r>
            <a:r>
              <a:rPr lang="de-AT" dirty="0" smtClean="0"/>
              <a:t>+ 25%  x 11,55 / 5.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Dopust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 čas pripravništva v trajanju </a:t>
            </a:r>
            <a:r>
              <a:rPr lang="de-AT" dirty="0" smtClean="0"/>
              <a:t>52 </a:t>
            </a:r>
            <a:r>
              <a:rPr lang="sl-SI" dirty="0" smtClean="0"/>
              <a:t>tednov </a:t>
            </a:r>
            <a:r>
              <a:rPr lang="de-AT" dirty="0" smtClean="0"/>
              <a:t>(</a:t>
            </a:r>
            <a:r>
              <a:rPr lang="sl-SI" dirty="0" smtClean="0"/>
              <a:t>pripravniška doba</a:t>
            </a:r>
            <a:r>
              <a:rPr lang="de-AT" dirty="0" smtClean="0"/>
              <a:t>) </a:t>
            </a:r>
            <a:r>
              <a:rPr lang="sl-SI" dirty="0" smtClean="0"/>
              <a:t>v posameznem koledarskem letu, delodajalec delojemalcu odobri 25 dni dopusta</a:t>
            </a:r>
            <a:r>
              <a:rPr lang="de-AT" dirty="0" smtClean="0"/>
              <a:t>. </a:t>
            </a:r>
            <a:r>
              <a:rPr lang="sl-SI" dirty="0" smtClean="0"/>
              <a:t>Po opravljenih </a:t>
            </a:r>
            <a:r>
              <a:rPr lang="de-AT" dirty="0" smtClean="0"/>
              <a:t>1150 </a:t>
            </a:r>
            <a:r>
              <a:rPr lang="sl-SI" dirty="0" smtClean="0"/>
              <a:t>pripravniških tednih se pravica do dopusta poveča na 30 delovnih dni</a:t>
            </a:r>
            <a:r>
              <a:rPr lang="de-AT" dirty="0" smtClean="0"/>
              <a:t>.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Odpravnine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 leta 2002 je imel pravico do odpravnine vsak delojemalec </a:t>
            </a:r>
            <a:r>
              <a:rPr lang="de-AT" dirty="0" smtClean="0"/>
              <a:t>(</a:t>
            </a:r>
            <a:r>
              <a:rPr lang="sl-SI" dirty="0" smtClean="0"/>
              <a:t>v ali izven gradbenih dejavnosti</a:t>
            </a:r>
            <a:r>
              <a:rPr lang="de-AT" dirty="0" smtClean="0"/>
              <a:t>) </a:t>
            </a:r>
            <a:r>
              <a:rPr lang="sl-SI" dirty="0" smtClean="0"/>
              <a:t>in sicer ob koncu delovnega razmerja, ki je trajalo najmanj 3 leta</a:t>
            </a:r>
            <a:r>
              <a:rPr lang="de-AT" dirty="0" smtClean="0"/>
              <a:t>.</a:t>
            </a:r>
          </a:p>
          <a:p>
            <a:pPr lvl="1"/>
            <a:r>
              <a:rPr lang="sl-SI" dirty="0" smtClean="0"/>
              <a:t>Pravica do odpravnine je lahko dosegla znatno višino </a:t>
            </a:r>
            <a:r>
              <a:rPr lang="de-AT" dirty="0" smtClean="0"/>
              <a:t>(</a:t>
            </a:r>
            <a:r>
              <a:rPr lang="sl-SI" dirty="0" smtClean="0"/>
              <a:t>npr.</a:t>
            </a:r>
            <a:r>
              <a:rPr lang="de-AT" dirty="0" smtClean="0"/>
              <a:t> </a:t>
            </a:r>
            <a:r>
              <a:rPr lang="sl-SI" dirty="0" smtClean="0"/>
              <a:t>po </a:t>
            </a:r>
            <a:r>
              <a:rPr lang="de-AT" dirty="0" smtClean="0"/>
              <a:t>25 </a:t>
            </a:r>
            <a:r>
              <a:rPr lang="sl-SI" dirty="0" smtClean="0"/>
              <a:t>letih službovanja eno letno plačo</a:t>
            </a:r>
            <a:r>
              <a:rPr lang="de-AT" dirty="0" smtClean="0"/>
              <a:t>).</a:t>
            </a:r>
          </a:p>
          <a:p>
            <a:r>
              <a:rPr lang="sl-SI" dirty="0" smtClean="0"/>
              <a:t>Nova ureditev v letu </a:t>
            </a:r>
            <a:r>
              <a:rPr lang="de-AT" dirty="0" smtClean="0"/>
              <a:t>2002</a:t>
            </a:r>
          </a:p>
          <a:p>
            <a:pPr lvl="1"/>
            <a:r>
              <a:rPr lang="de-AT" dirty="0" smtClean="0"/>
              <a:t>„</a:t>
            </a:r>
            <a:r>
              <a:rPr lang="sl-SI" dirty="0" smtClean="0"/>
              <a:t>Staro</a:t>
            </a:r>
            <a:r>
              <a:rPr lang="de-AT" dirty="0" smtClean="0"/>
              <a:t>“ </a:t>
            </a:r>
            <a:r>
              <a:rPr lang="sl-SI" dirty="0" smtClean="0"/>
              <a:t>pravo o odpravninah velja naprej za vsa neprekinjena delovna razmerja</a:t>
            </a:r>
            <a:r>
              <a:rPr lang="de-AT" dirty="0" smtClean="0"/>
              <a:t>.</a:t>
            </a:r>
          </a:p>
          <a:p>
            <a:pPr lvl="1"/>
            <a:r>
              <a:rPr lang="sl-SI" dirty="0" smtClean="0"/>
              <a:t>Novoustanovljena službena razmerja so podvržena novemu pravu o odpravninah </a:t>
            </a:r>
            <a:r>
              <a:rPr lang="de-AT" dirty="0" smtClean="0"/>
              <a:t>(</a:t>
            </a:r>
            <a:r>
              <a:rPr lang="sl-SI" dirty="0" smtClean="0"/>
              <a:t>Pravna podlaga</a:t>
            </a:r>
            <a:r>
              <a:rPr lang="de-AT" dirty="0" smtClean="0"/>
              <a:t>: </a:t>
            </a:r>
            <a:r>
              <a:rPr lang="sl-SI" dirty="0" smtClean="0"/>
              <a:t>Zakon o socialnem zavarovanju samostojnih in zaposlenih v podjetju </a:t>
            </a:r>
            <a:r>
              <a:rPr lang="de-AT" dirty="0" smtClean="0"/>
              <a:t>– BMSVG).</a:t>
            </a:r>
          </a:p>
          <a:p>
            <a:r>
              <a:rPr lang="sl-SI" dirty="0" smtClean="0"/>
              <a:t>Staro pravo o odpravninah gradbenih delavcev se je bistveno razlikovalo od splošnega prava o odpravninah</a:t>
            </a:r>
            <a:r>
              <a:rPr lang="de-AT" dirty="0" smtClean="0"/>
              <a:t>. BMSVG </a:t>
            </a:r>
            <a:r>
              <a:rPr lang="sl-SI" dirty="0" smtClean="0"/>
              <a:t>je na to področje vnesel poenotenje</a:t>
            </a:r>
            <a:r>
              <a:rPr lang="de-AT" dirty="0" smtClean="0"/>
              <a:t>.</a:t>
            </a:r>
            <a:endParaRPr lang="de-AT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Odpravnine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Odpravnine po starem</a:t>
            </a:r>
            <a:r>
              <a:rPr lang="de-AT" dirty="0" smtClean="0"/>
              <a:t>(BUAG)</a:t>
            </a:r>
          </a:p>
          <a:p>
            <a:pPr lvl="1"/>
            <a:r>
              <a:rPr lang="sl-SI" dirty="0" smtClean="0"/>
              <a:t>Pravico do odpravnine</a:t>
            </a:r>
            <a:r>
              <a:rPr lang="de-AT" dirty="0" smtClean="0"/>
              <a:t> BUAK </a:t>
            </a:r>
            <a:r>
              <a:rPr lang="sl-SI" dirty="0" smtClean="0"/>
              <a:t>imajo delojemalci, katerih neprekinjeno delovno razmerja traja 3 leta</a:t>
            </a:r>
            <a:r>
              <a:rPr lang="de-AT" dirty="0" smtClean="0"/>
              <a:t> (156 </a:t>
            </a:r>
            <a:r>
              <a:rPr lang="sl-SI" dirty="0" smtClean="0"/>
              <a:t>zaposlitvenih tednov</a:t>
            </a:r>
            <a:r>
              <a:rPr lang="de-AT" dirty="0" smtClean="0"/>
              <a:t>).</a:t>
            </a:r>
          </a:p>
          <a:p>
            <a:pPr lvl="1"/>
            <a:r>
              <a:rPr lang="sl-SI" dirty="0" smtClean="0"/>
              <a:t>Višina odpravnine se določi v obliki mesečnih izplačil in je odvisna od količine zaposlitvenih tednov</a:t>
            </a:r>
            <a:r>
              <a:rPr lang="de-AT" dirty="0" smtClean="0"/>
              <a:t>.</a:t>
            </a:r>
          </a:p>
          <a:p>
            <a:pPr lvl="1"/>
            <a:r>
              <a:rPr lang="sl-SI" dirty="0" smtClean="0"/>
              <a:t>Zapadlost</a:t>
            </a:r>
            <a:r>
              <a:rPr lang="de-AT" dirty="0" smtClean="0"/>
              <a:t>: </a:t>
            </a:r>
            <a:r>
              <a:rPr lang="sl-SI" dirty="0" smtClean="0"/>
              <a:t>Odpravnina se lahko zahteva 1 leto po izstopu iz gradbene dejavnosti. V primeru predložitve pokojninske odločbe čakalne dobe ni.</a:t>
            </a:r>
            <a:endParaRPr lang="de-AT" dirty="0" smtClean="0"/>
          </a:p>
          <a:p>
            <a:pPr lvl="1"/>
            <a:r>
              <a:rPr lang="sl-SI" dirty="0" smtClean="0"/>
              <a:t>Pravica do odpravnine ni podana v primeru odpovedi delovnega razmerja</a:t>
            </a:r>
            <a:r>
              <a:rPr lang="sl-SI" dirty="0"/>
              <a:t> </a:t>
            </a:r>
            <a:r>
              <a:rPr lang="sl-SI" dirty="0" smtClean="0"/>
              <a:t>s </a:t>
            </a:r>
            <a:r>
              <a:rPr lang="sl-SI" dirty="0"/>
              <a:t>strani delodajalca</a:t>
            </a:r>
            <a:r>
              <a:rPr lang="de-AT" dirty="0"/>
              <a:t>, </a:t>
            </a:r>
            <a:r>
              <a:rPr lang="sl-SI" dirty="0"/>
              <a:t>neutemeljenega predčasnega izstopa</a:t>
            </a:r>
            <a:r>
              <a:rPr lang="de-AT" dirty="0"/>
              <a:t>, </a:t>
            </a:r>
            <a:r>
              <a:rPr lang="sl-SI" dirty="0"/>
              <a:t>odpovedi delovnega razmerja po lastni krivdi ali v primeru soglasne prekinitve delovnega </a:t>
            </a:r>
            <a:r>
              <a:rPr lang="sl-SI" dirty="0" smtClean="0"/>
              <a:t>razmerja</a:t>
            </a:r>
            <a:r>
              <a:rPr lang="de-AT" dirty="0" smtClean="0"/>
              <a:t>.</a:t>
            </a:r>
          </a:p>
          <a:p>
            <a:pPr lvl="1"/>
            <a:r>
              <a:rPr lang="sl-SI" dirty="0" smtClean="0"/>
              <a:t>Financiranje iz sprotnih prejemkov</a:t>
            </a:r>
            <a:r>
              <a:rPr lang="de-AT" dirty="0" smtClean="0"/>
              <a:t>.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Odpravnine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Odpravnine po starem</a:t>
            </a:r>
            <a:r>
              <a:rPr lang="de-AT" dirty="0" smtClean="0"/>
              <a:t> (BUAG)</a:t>
            </a:r>
          </a:p>
          <a:p>
            <a:pPr lvl="1"/>
            <a:r>
              <a:rPr lang="sl-SI" dirty="0" smtClean="0"/>
              <a:t>Podjetje za vsakega </a:t>
            </a:r>
            <a:r>
              <a:rPr lang="sl-SI" dirty="0"/>
              <a:t>delojemalca </a:t>
            </a:r>
            <a:r>
              <a:rPr lang="sl-SI" dirty="0" smtClean="0"/>
              <a:t>BUAK-u plača </a:t>
            </a:r>
            <a:r>
              <a:rPr lang="sl-SI" dirty="0"/>
              <a:t>dodatek</a:t>
            </a:r>
            <a:r>
              <a:rPr lang="de-AT" dirty="0" smtClean="0"/>
              <a:t>. </a:t>
            </a:r>
            <a:r>
              <a:rPr lang="sl-SI" dirty="0" smtClean="0"/>
              <a:t>Vsota vseh </a:t>
            </a:r>
            <a:r>
              <a:rPr lang="sl-SI" dirty="0"/>
              <a:t>dodatkov </a:t>
            </a:r>
            <a:r>
              <a:rPr lang="sl-SI" dirty="0" smtClean="0"/>
              <a:t>plačanih v obdobju tekočega leta, krije vsa izplačila odpravnin v tem letu</a:t>
            </a:r>
            <a:r>
              <a:rPr lang="de-AT" dirty="0" smtClean="0"/>
              <a:t>.</a:t>
            </a:r>
          </a:p>
          <a:p>
            <a:r>
              <a:rPr lang="sl-SI" dirty="0"/>
              <a:t>Odpravnine po </a:t>
            </a:r>
            <a:r>
              <a:rPr lang="sl-SI" dirty="0" smtClean="0"/>
              <a:t>novem </a:t>
            </a:r>
            <a:r>
              <a:rPr lang="de-AT" dirty="0" smtClean="0"/>
              <a:t>(BMSVG)</a:t>
            </a:r>
          </a:p>
          <a:p>
            <a:pPr lvl="1"/>
            <a:r>
              <a:rPr lang="sl-SI" dirty="0" smtClean="0"/>
              <a:t>Upravljanje s strani</a:t>
            </a:r>
            <a:r>
              <a:rPr lang="de-AT" dirty="0" smtClean="0"/>
              <a:t> </a:t>
            </a:r>
            <a:r>
              <a:rPr lang="sl-SI" dirty="0" smtClean="0"/>
              <a:t>podjetniškega sklada za socialno varstvo - </a:t>
            </a:r>
            <a:r>
              <a:rPr lang="de-AT" dirty="0" smtClean="0"/>
              <a:t>BUAK Betriebliche Vorsorgekasse</a:t>
            </a:r>
            <a:r>
              <a:rPr lang="sl-SI" dirty="0" smtClean="0"/>
              <a:t> </a:t>
            </a:r>
            <a:r>
              <a:rPr lang="de-AT" dirty="0" smtClean="0"/>
              <a:t>(BUAK-BVK); </a:t>
            </a:r>
            <a:r>
              <a:rPr lang="sl-SI" dirty="0" smtClean="0"/>
              <a:t>edini lastnik je </a:t>
            </a:r>
            <a:r>
              <a:rPr lang="de-AT" dirty="0" smtClean="0"/>
              <a:t>BUAK.</a:t>
            </a:r>
          </a:p>
          <a:p>
            <a:pPr lvl="1"/>
            <a:r>
              <a:rPr lang="sl-SI" dirty="0" smtClean="0"/>
              <a:t>Upravljanje dodatkov za odpravnine v skladu z novim pravom o odpravninah</a:t>
            </a:r>
            <a:r>
              <a:rPr lang="de-AT" dirty="0" smtClean="0"/>
              <a:t> (</a:t>
            </a:r>
            <a:r>
              <a:rPr lang="sl-SI" dirty="0" smtClean="0"/>
              <a:t>Podjetniški sklad za socialno varstvo v skladu s </a:t>
            </a:r>
            <a:r>
              <a:rPr lang="de-AT" dirty="0" smtClean="0"/>
              <a:t>BMSVG)</a:t>
            </a:r>
          </a:p>
          <a:p>
            <a:pPr lvl="1"/>
            <a:r>
              <a:rPr lang="sl-SI" dirty="0" smtClean="0"/>
              <a:t>Višina dodatka</a:t>
            </a:r>
            <a:r>
              <a:rPr lang="de-AT" dirty="0" smtClean="0"/>
              <a:t>:  1,53 % </a:t>
            </a:r>
            <a:r>
              <a:rPr lang="sl-SI" dirty="0" smtClean="0"/>
              <a:t>bruto plače</a:t>
            </a:r>
            <a:r>
              <a:rPr lang="de-AT" dirty="0" smtClean="0"/>
              <a:t>.</a:t>
            </a:r>
          </a:p>
          <a:p>
            <a:pPr lvl="1"/>
            <a:r>
              <a:rPr lang="sl-SI" dirty="0" smtClean="0"/>
              <a:t>Kapitalsko pokrit postopek</a:t>
            </a:r>
            <a:r>
              <a:rPr lang="de-AT" dirty="0" smtClean="0"/>
              <a:t>.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800080"/>
      </a:folHlink>
    </a:clrScheme>
    <a:fontScheme name="Standard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1143</Words>
  <Application>Microsoft Office PowerPoint</Application>
  <PresentationFormat>Diaprojekcija na zaslonu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8" baseType="lpstr">
      <vt:lpstr>Standarddesign</vt:lpstr>
      <vt:lpstr>BUAK</vt:lpstr>
      <vt:lpstr>Sklad za plačilo nadomestil med letnim dopustom in odpravnin gradbenim delavcem </vt:lpstr>
      <vt:lpstr>Sklad za plačilo nadomestil med letnim dopustom in odpravnin gradbenim delavcem (leto 2012!) </vt:lpstr>
      <vt:lpstr>Področje veljave</vt:lpstr>
      <vt:lpstr>Dopust</vt:lpstr>
      <vt:lpstr>Dopust</vt:lpstr>
      <vt:lpstr>Odpravnine</vt:lpstr>
      <vt:lpstr>Odpravnine</vt:lpstr>
      <vt:lpstr>Odpravnine</vt:lpstr>
      <vt:lpstr>Odpravnine</vt:lpstr>
      <vt:lpstr>Nadomestilo v času slabega vremena</vt:lpstr>
      <vt:lpstr>Nadomestilo v času slabega vremena</vt:lpstr>
      <vt:lpstr>Nadomestilo v času zimskih počitnic</vt:lpstr>
      <vt:lpstr>Nadomestilo v času zimskih počitnic</vt:lpstr>
      <vt:lpstr>Podatkovna baza gradbišč</vt:lpstr>
      <vt:lpstr>Dodatne informacije</vt:lpstr>
      <vt:lpstr>Hvala za vašo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Adalbert</dc:creator>
  <cp:lastModifiedBy>Valentina Smrkolj</cp:lastModifiedBy>
  <cp:revision>296</cp:revision>
  <dcterms:created xsi:type="dcterms:W3CDTF">2005-05-25T11:08:17Z</dcterms:created>
  <dcterms:modified xsi:type="dcterms:W3CDTF">2013-06-19T09:21:03Z</dcterms:modified>
</cp:coreProperties>
</file>